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0" r:id="rId2"/>
    <p:sldId id="273" r:id="rId3"/>
    <p:sldId id="262" r:id="rId4"/>
    <p:sldId id="272" r:id="rId5"/>
    <p:sldId id="271" r:id="rId6"/>
    <p:sldId id="270" r:id="rId7"/>
    <p:sldId id="268" r:id="rId8"/>
    <p:sldId id="278" r:id="rId9"/>
    <p:sldId id="274" r:id="rId10"/>
    <p:sldId id="275" r:id="rId11"/>
    <p:sldId id="276" r:id="rId12"/>
    <p:sldId id="277" r:id="rId13"/>
    <p:sldId id="282" r:id="rId14"/>
    <p:sldId id="281" r:id="rId15"/>
    <p:sldId id="283" r:id="rId16"/>
    <p:sldId id="284" r:id="rId17"/>
    <p:sldId id="285" r:id="rId18"/>
    <p:sldId id="286" r:id="rId19"/>
    <p:sldId id="287" r:id="rId20"/>
    <p:sldId id="288" r:id="rId21"/>
    <p:sldId id="289" r:id="rId22"/>
    <p:sldId id="269" r:id="rId23"/>
    <p:sldId id="258" r:id="rId24"/>
    <p:sldId id="279" r:id="rId25"/>
    <p:sldId id="280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00"/>
    <a:srgbClr val="FF3399"/>
    <a:srgbClr val="3333FF"/>
    <a:srgbClr val="FF3300"/>
    <a:srgbClr val="0066FF"/>
    <a:srgbClr val="FF9900"/>
    <a:srgbClr val="FF99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3" d="100"/>
          <a:sy n="83" d="100"/>
        </p:scale>
        <p:origin x="629" y="53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-32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2BE61-7B7A-4BEB-98FF-A2DCBF474832}" type="datetimeFigureOut">
              <a:rPr lang="en-US" smtClean="0"/>
              <a:pPr/>
              <a:t>2/5/2025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292C0-B0FF-4DAD-AFC8-67CB345CA3F6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2BE61-7B7A-4BEB-98FF-A2DCBF474832}" type="datetimeFigureOut">
              <a:rPr lang="en-US" smtClean="0"/>
              <a:pPr/>
              <a:t>2/5/2025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292C0-B0FF-4DAD-AFC8-67CB345CA3F6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2BE61-7B7A-4BEB-98FF-A2DCBF474832}" type="datetimeFigureOut">
              <a:rPr lang="en-US" smtClean="0"/>
              <a:pPr/>
              <a:t>2/5/2025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292C0-B0FF-4DAD-AFC8-67CB345CA3F6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2BE61-7B7A-4BEB-98FF-A2DCBF474832}" type="datetimeFigureOut">
              <a:rPr lang="en-US" smtClean="0"/>
              <a:pPr/>
              <a:t>2/5/2025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292C0-B0FF-4DAD-AFC8-67CB345CA3F6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2BE61-7B7A-4BEB-98FF-A2DCBF474832}" type="datetimeFigureOut">
              <a:rPr lang="en-US" smtClean="0"/>
              <a:pPr/>
              <a:t>2/5/2025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292C0-B0FF-4DAD-AFC8-67CB345CA3F6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2BE61-7B7A-4BEB-98FF-A2DCBF474832}" type="datetimeFigureOut">
              <a:rPr lang="en-US" smtClean="0"/>
              <a:pPr/>
              <a:t>2/5/2025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292C0-B0FF-4DAD-AFC8-67CB345CA3F6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2BE61-7B7A-4BEB-98FF-A2DCBF474832}" type="datetimeFigureOut">
              <a:rPr lang="en-US" smtClean="0"/>
              <a:pPr/>
              <a:t>2/5/2025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292C0-B0FF-4DAD-AFC8-67CB345CA3F6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2BE61-7B7A-4BEB-98FF-A2DCBF474832}" type="datetimeFigureOut">
              <a:rPr lang="en-US" smtClean="0"/>
              <a:pPr/>
              <a:t>2/5/2025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292C0-B0FF-4DAD-AFC8-67CB345CA3F6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2BE61-7B7A-4BEB-98FF-A2DCBF474832}" type="datetimeFigureOut">
              <a:rPr lang="en-US" smtClean="0"/>
              <a:pPr/>
              <a:t>2/5/2025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292C0-B0FF-4DAD-AFC8-67CB345CA3F6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2BE61-7B7A-4BEB-98FF-A2DCBF474832}" type="datetimeFigureOut">
              <a:rPr lang="en-US" smtClean="0"/>
              <a:pPr/>
              <a:t>2/5/2025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292C0-B0FF-4DAD-AFC8-67CB345CA3F6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2BE61-7B7A-4BEB-98FF-A2DCBF474832}" type="datetimeFigureOut">
              <a:rPr lang="en-US" smtClean="0"/>
              <a:pPr/>
              <a:t>2/5/2025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292C0-B0FF-4DAD-AFC8-67CB345CA3F6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2BE61-7B7A-4BEB-98FF-A2DCBF474832}" type="datetimeFigureOut">
              <a:rPr lang="en-US" smtClean="0"/>
              <a:pPr/>
              <a:t>2/5/2025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C292C0-B0FF-4DAD-AFC8-67CB345CA3F6}" type="slidenum">
              <a:rPr lang="en-IN" smtClean="0"/>
              <a:pPr/>
              <a:t>‹#›</a:t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-24"/>
            <a:ext cx="12192000" cy="857256"/>
          </a:xfrm>
          <a:solidFill>
            <a:srgbClr val="0070C0"/>
          </a:solidFill>
        </p:spPr>
        <p:txBody>
          <a:bodyPr>
            <a:normAutofit/>
          </a:bodyPr>
          <a:lstStyle/>
          <a:p>
            <a:r>
              <a:rPr lang="en-IN" sz="4000" b="1" dirty="0">
                <a:solidFill>
                  <a:schemeClr val="bg1"/>
                </a:solidFill>
              </a:rPr>
              <a:t>DESIGN THINKING AND INNOVATION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35360" y="5445224"/>
            <a:ext cx="11449272" cy="1260345"/>
          </a:xfrm>
          <a:prstGeom prst="rect">
            <a:avLst/>
          </a:prstGeom>
          <a:noFill/>
          <a:ln>
            <a:solidFill>
              <a:srgbClr val="FF3300"/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IN" sz="2000" b="1" dirty="0">
                <a:solidFill>
                  <a:srgbClr val="C00000"/>
                </a:solidFill>
              </a:rPr>
              <a:t>Dr V. Ramakrishna</a:t>
            </a:r>
          </a:p>
          <a:p>
            <a:pPr algn="ctr">
              <a:lnSpc>
                <a:spcPct val="130000"/>
              </a:lnSpc>
            </a:pPr>
            <a:r>
              <a:rPr lang="en-IN" sz="2000" b="1" dirty="0"/>
              <a:t>Professor, Civil Engineering Department</a:t>
            </a:r>
          </a:p>
          <a:p>
            <a:pPr algn="ctr">
              <a:lnSpc>
                <a:spcPct val="130000"/>
              </a:lnSpc>
            </a:pPr>
            <a:r>
              <a:rPr lang="en-IN" sz="2000" b="1" dirty="0" err="1"/>
              <a:t>Lakireddy</a:t>
            </a:r>
            <a:r>
              <a:rPr lang="en-IN" sz="2000" b="1" dirty="0"/>
              <a:t> Bali Reddy College of Engineering (A), </a:t>
            </a:r>
            <a:r>
              <a:rPr lang="en-IN" sz="2000" b="1" dirty="0" err="1"/>
              <a:t>Mylavaram</a:t>
            </a:r>
            <a:endParaRPr lang="en-IN" sz="2000" b="1" dirty="0"/>
          </a:p>
        </p:txBody>
      </p:sp>
      <p:sp>
        <p:nvSpPr>
          <p:cNvPr id="16386" name="AutoShape 2" descr="Design Thinking for Product Development at Welingkar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1744" y="1412776"/>
            <a:ext cx="3456384" cy="3456384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3575720" y="1196752"/>
            <a:ext cx="3960440" cy="381642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188356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4"/>
            <a:ext cx="12192000" cy="654032"/>
          </a:xfrm>
          <a:solidFill>
            <a:srgbClr val="0066FF"/>
          </a:solidFill>
        </p:spPr>
        <p:txBody>
          <a:bodyPr>
            <a:normAutofit/>
          </a:bodyPr>
          <a:lstStyle/>
          <a:p>
            <a:r>
              <a:rPr lang="en-IN" sz="3600" b="1" dirty="0">
                <a:solidFill>
                  <a:schemeClr val="bg1"/>
                </a:solidFill>
              </a:rPr>
              <a:t>Concept of Design Thinking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176120" y="4365104"/>
            <a:ext cx="34563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Water Bottle</a:t>
            </a:r>
            <a:endParaRPr lang="en-IN" sz="20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911424" y="4365104"/>
            <a:ext cx="34563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Switches</a:t>
            </a:r>
            <a:endParaRPr lang="en-IN" sz="20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3215680" y="5847655"/>
            <a:ext cx="5112568" cy="46166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3333FF"/>
                </a:solidFill>
              </a:rPr>
              <a:t>GOOD DESIGN OR BAD DESIGN ?????</a:t>
            </a:r>
            <a:endParaRPr lang="en-IN" sz="2400" b="1" dirty="0">
              <a:solidFill>
                <a:srgbClr val="3333FF"/>
              </a:solidFill>
            </a:endParaRPr>
          </a:p>
        </p:txBody>
      </p:sp>
      <p:pic>
        <p:nvPicPr>
          <p:cNvPr id="3074" name="Picture 2" descr="Electric Buttons — Good or Bad Design?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024" y="863024"/>
            <a:ext cx="5601856" cy="3149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Water Bottles — Good or Bad Design?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1985" y="773742"/>
            <a:ext cx="5760640" cy="3239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64170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4"/>
            <a:ext cx="12192000" cy="654032"/>
          </a:xfrm>
          <a:solidFill>
            <a:srgbClr val="0066FF"/>
          </a:solidFill>
        </p:spPr>
        <p:txBody>
          <a:bodyPr>
            <a:normAutofit/>
          </a:bodyPr>
          <a:lstStyle/>
          <a:p>
            <a:r>
              <a:rPr lang="en-IN" sz="3600" b="1" dirty="0">
                <a:solidFill>
                  <a:schemeClr val="bg1"/>
                </a:solidFill>
              </a:rPr>
              <a:t>Concept of Design Thinking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176120" y="4365104"/>
            <a:ext cx="34563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Sauce/Ketchup Bottle</a:t>
            </a:r>
            <a:endParaRPr lang="en-IN" sz="20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911424" y="4365104"/>
            <a:ext cx="34563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Note Book</a:t>
            </a:r>
            <a:endParaRPr lang="en-IN" sz="20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3215680" y="5847655"/>
            <a:ext cx="5112568" cy="46166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3333FF"/>
                </a:solidFill>
              </a:rPr>
              <a:t>GOOD DESIGN OR BAD DESIGN ?????</a:t>
            </a:r>
            <a:endParaRPr lang="en-IN" sz="2400" b="1" dirty="0">
              <a:solidFill>
                <a:srgbClr val="3333FF"/>
              </a:solidFill>
            </a:endParaRPr>
          </a:p>
        </p:txBody>
      </p:sp>
      <p:pic>
        <p:nvPicPr>
          <p:cNvPr id="4098" name="Picture 2" descr="Types of Books— Good or Bad Designs?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931" y="832170"/>
            <a:ext cx="5386724" cy="3028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610" y="914640"/>
            <a:ext cx="4599404" cy="3449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338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4"/>
            <a:ext cx="12192000" cy="654032"/>
          </a:xfrm>
          <a:solidFill>
            <a:srgbClr val="0066FF"/>
          </a:solidFill>
        </p:spPr>
        <p:txBody>
          <a:bodyPr>
            <a:normAutofit/>
          </a:bodyPr>
          <a:lstStyle/>
          <a:p>
            <a:r>
              <a:rPr lang="en-IN" sz="3600" b="1" dirty="0">
                <a:solidFill>
                  <a:schemeClr val="bg1"/>
                </a:solidFill>
              </a:rPr>
              <a:t>Concept of Design Thinking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176120" y="5405154"/>
            <a:ext cx="34563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Paper Clip</a:t>
            </a:r>
            <a:endParaRPr lang="en-IN" sz="20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767408" y="5373216"/>
            <a:ext cx="34563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Chairs</a:t>
            </a:r>
            <a:endParaRPr lang="en-IN" sz="20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3215680" y="6135687"/>
            <a:ext cx="5112568" cy="46166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3333FF"/>
                </a:solidFill>
              </a:rPr>
              <a:t>GOOD DESIGN OR BAD DESIGN ?????</a:t>
            </a:r>
            <a:endParaRPr lang="en-IN" sz="2400" b="1" dirty="0">
              <a:solidFill>
                <a:srgbClr val="3333FF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36" y="811212"/>
            <a:ext cx="5688632" cy="4542779"/>
          </a:xfrm>
          <a:prstGeom prst="rect">
            <a:avLst/>
          </a:prstGeom>
        </p:spPr>
      </p:pic>
      <p:pic>
        <p:nvPicPr>
          <p:cNvPr id="5122" name="Picture 2" descr="https://static.scientificamerican.com/sciam/assets/Image/articles/4779875780_bb93bc2fd2_z.jpg?w=59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2064" y="1124744"/>
            <a:ext cx="5275854" cy="3514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77754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737"/>
            <a:ext cx="12192000" cy="571504"/>
          </a:xfrm>
          <a:solidFill>
            <a:srgbClr val="0066FF"/>
          </a:solidFill>
        </p:spPr>
        <p:txBody>
          <a:bodyPr>
            <a:normAutofit fontScale="90000"/>
          </a:bodyPr>
          <a:lstStyle/>
          <a:p>
            <a:r>
              <a:rPr lang="en-IN" sz="3600" b="1" dirty="0">
                <a:solidFill>
                  <a:schemeClr val="bg1"/>
                </a:solidFill>
              </a:rPr>
              <a:t>Concept of Design Thinking</a:t>
            </a:r>
          </a:p>
        </p:txBody>
      </p:sp>
      <p:pic>
        <p:nvPicPr>
          <p:cNvPr id="2050" name="Picture 2" descr="Dots, lines and planes | PP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336" y="764704"/>
            <a:ext cx="6912768" cy="5184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• Vasarely “ Ilusión en relieve “&#10; 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4152" y="1700808"/>
            <a:ext cx="4224467" cy="3168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51384" y="5661248"/>
            <a:ext cx="11233248" cy="830997"/>
          </a:xfrm>
          <a:prstGeom prst="rect">
            <a:avLst/>
          </a:prstGeom>
          <a:solidFill>
            <a:srgbClr val="92D050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C00000"/>
                </a:solidFill>
              </a:rPr>
              <a:t>DOTS, LINES, PLANES/FORMS: </a:t>
            </a:r>
            <a:r>
              <a:rPr lang="en-US" sz="2400" dirty="0" smtClean="0"/>
              <a:t>Used as Preliminary tools in developing drawings used as Models for various Design Ideas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35338411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737"/>
            <a:ext cx="12192000" cy="571504"/>
          </a:xfrm>
          <a:solidFill>
            <a:srgbClr val="0066FF"/>
          </a:solidFill>
        </p:spPr>
        <p:txBody>
          <a:bodyPr>
            <a:normAutofit fontScale="90000"/>
          </a:bodyPr>
          <a:lstStyle/>
          <a:p>
            <a:r>
              <a:rPr lang="en-IN" sz="3600" b="1" dirty="0">
                <a:solidFill>
                  <a:schemeClr val="bg1"/>
                </a:solidFill>
              </a:rPr>
              <a:t>Concept of Design Thinking</a:t>
            </a:r>
          </a:p>
        </p:txBody>
      </p:sp>
      <p:pic>
        <p:nvPicPr>
          <p:cNvPr id="10" name="Picture 2" descr="DOTS. Expressivity.&#10;A single dot lacks dynamism, suggests little, has a static value and does not&#10;create form or movement. However, when a dot is related to a and associated&#10;with other dots, it can be highly expressive.&#10;OrderOrder DisorderDisorder&#10;ConcentrationConcentration DispersionDispersion Depth distance-&#10;nearness&#10;Depth distance-&#10;nearness&#10;TextureTexture&#10; 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83138"/>
            <a:ext cx="6168008" cy="4626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Seurat :Torre Effiel,&#10;1886&#10;POINTILLISM&#10;Pointillism is a&#10;technique used by&#10;some post-&#10;impressionist&#10;painters at the end of&#10;the nineteenth&#10;century. With this&#10;technique,&#10;brushtrokes are&#10;simplified by the use&#10;of coloured dots.&#10; 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6040" y="1124744"/>
            <a:ext cx="5504422" cy="4128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551384" y="5661248"/>
            <a:ext cx="11233248" cy="830997"/>
          </a:xfrm>
          <a:prstGeom prst="rect">
            <a:avLst/>
          </a:prstGeom>
          <a:solidFill>
            <a:srgbClr val="92D050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C00000"/>
                </a:solidFill>
              </a:rPr>
              <a:t>DOTS, LINES, PLANES/FORMS: </a:t>
            </a:r>
            <a:r>
              <a:rPr lang="en-US" sz="2400" dirty="0" smtClean="0"/>
              <a:t>Used as Preliminary tools in developing drawings used as Models for various Design Ideas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23642452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737"/>
            <a:ext cx="12192000" cy="571504"/>
          </a:xfrm>
          <a:solidFill>
            <a:srgbClr val="0066FF"/>
          </a:solidFill>
        </p:spPr>
        <p:txBody>
          <a:bodyPr>
            <a:normAutofit fontScale="90000"/>
          </a:bodyPr>
          <a:lstStyle/>
          <a:p>
            <a:r>
              <a:rPr lang="en-IN" sz="3600" b="1" dirty="0">
                <a:solidFill>
                  <a:schemeClr val="bg1"/>
                </a:solidFill>
              </a:rPr>
              <a:t>Concept of Design Thinking</a:t>
            </a:r>
          </a:p>
        </p:txBody>
      </p:sp>
      <p:pic>
        <p:nvPicPr>
          <p:cNvPr id="4098" name="Picture 2" descr="LINES&#10;•The line is the result of a point that moves across a surface.&#10;•The line closes spaces and defines forms. The contour represents the border of&#10;things.&#10; 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344" y="692696"/>
            <a:ext cx="5616624" cy="4212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DIFFERENT TYPES OF LINES&#10;INCLINED LINES CURVED LINES&#10;ZIG-ZAG LINES WAVY LINES COMBINATION&#10;LINES&#10; 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8007" y="764704"/>
            <a:ext cx="5760637" cy="4320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51384" y="5661248"/>
            <a:ext cx="11233248" cy="830997"/>
          </a:xfrm>
          <a:prstGeom prst="rect">
            <a:avLst/>
          </a:prstGeom>
          <a:solidFill>
            <a:srgbClr val="92D050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C00000"/>
                </a:solidFill>
              </a:rPr>
              <a:t>DOTS, LINES, PLANES/FORMS: </a:t>
            </a:r>
            <a:r>
              <a:rPr lang="en-US" sz="2400" dirty="0" smtClean="0"/>
              <a:t>Used as Preliminary tools in developing drawings used as Models for various Design Ideas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41275607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737"/>
            <a:ext cx="12192000" cy="571504"/>
          </a:xfrm>
          <a:solidFill>
            <a:srgbClr val="0066FF"/>
          </a:solidFill>
        </p:spPr>
        <p:txBody>
          <a:bodyPr>
            <a:normAutofit fontScale="90000"/>
          </a:bodyPr>
          <a:lstStyle/>
          <a:p>
            <a:r>
              <a:rPr lang="en-IN" sz="3600" b="1" dirty="0">
                <a:solidFill>
                  <a:schemeClr val="bg1"/>
                </a:solidFill>
              </a:rPr>
              <a:t>Concept of Design Thinking</a:t>
            </a:r>
          </a:p>
        </p:txBody>
      </p:sp>
      <p:pic>
        <p:nvPicPr>
          <p:cNvPr id="5122" name="Picture 2" descr="EXPRESSIVENESS OF THE LINE IN&#10;COMPOSITIONS&#10;Straight lines&#10;They suggest rigidity, precision and constancy&#10;Vertical&#10;They express spirituality&#10;and elegance&#10;Horizontal&#10;If they are paralell to the&#10;ground they transmit&#10;repose and stability.&#10;Inclined&#10;these denote&#10;movement, decision and&#10;willingness.&#10; 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343" y="980728"/>
            <a:ext cx="5472605" cy="4104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EXPRESSIVENESS OF THE LINE IN&#10;COMPOSITIONS&#10;Curved lines&#10;These lines produce a feeling of&#10;movement, action and dynamism&#10;because they continously chage&#10;direction&#10;Radial lines&#10;These suggest light, explossion&#10;and luminosity&#10; 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8008" y="1124744"/>
            <a:ext cx="5280584" cy="3960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07368" y="5661248"/>
            <a:ext cx="11377264" cy="830997"/>
          </a:xfrm>
          <a:prstGeom prst="rect">
            <a:avLst/>
          </a:prstGeom>
          <a:solidFill>
            <a:srgbClr val="92D050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C00000"/>
                </a:solidFill>
              </a:rPr>
              <a:t>DOTS, LINES, PLANES/FORMS: </a:t>
            </a:r>
            <a:r>
              <a:rPr lang="en-US" sz="2400" dirty="0" smtClean="0"/>
              <a:t>Used as Preliminary tools in developing drawings used as Models for various Design Ideas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23623068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737"/>
            <a:ext cx="12192000" cy="571504"/>
          </a:xfrm>
          <a:solidFill>
            <a:srgbClr val="0066FF"/>
          </a:solidFill>
        </p:spPr>
        <p:txBody>
          <a:bodyPr>
            <a:normAutofit fontScale="90000"/>
          </a:bodyPr>
          <a:lstStyle/>
          <a:p>
            <a:r>
              <a:rPr lang="en-IN" sz="3600" b="1" dirty="0">
                <a:solidFill>
                  <a:schemeClr val="bg1"/>
                </a:solidFill>
              </a:rPr>
              <a:t>Concept of Design Thinking</a:t>
            </a:r>
          </a:p>
        </p:txBody>
      </p:sp>
      <p:pic>
        <p:nvPicPr>
          <p:cNvPr id="6146" name="Picture 2" descr="EXPRESSIVENESS OF THE LINE IN&#10;COMPOSITIONS&#10;Broken lines&#10;These lines have a zigzag shape&#10;and sharply change direction,&#10;transmitting imbalance, chaos and&#10;lack of organisation.&#10;Concurrent&#10;All the lines go towards a point or&#10;area of maximum attention. They&#10;force us to look directly at this&#10;area and create a focal point&#10;tension.&#10; 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344" y="1052736"/>
            <a:ext cx="5856648" cy="4392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Dots, lines and plan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1584" y="1196752"/>
            <a:ext cx="5568616" cy="4176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51384" y="5661248"/>
            <a:ext cx="11233248" cy="830997"/>
          </a:xfrm>
          <a:prstGeom prst="rect">
            <a:avLst/>
          </a:prstGeom>
          <a:solidFill>
            <a:srgbClr val="92D050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C00000"/>
                </a:solidFill>
              </a:rPr>
              <a:t>DOTS, LINES, PLANES/FORMS: </a:t>
            </a:r>
            <a:r>
              <a:rPr lang="en-US" sz="2400" dirty="0" smtClean="0"/>
              <a:t>Used as Preliminary tools in developing drawings used as Models for various Design Ideas</a:t>
            </a:r>
            <a:endParaRPr lang="en-IN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7392144" y="971436"/>
            <a:ext cx="3312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Creating Illusion using Lines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4204105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737"/>
            <a:ext cx="12192000" cy="571504"/>
          </a:xfrm>
          <a:solidFill>
            <a:srgbClr val="0066FF"/>
          </a:solidFill>
        </p:spPr>
        <p:txBody>
          <a:bodyPr>
            <a:normAutofit fontScale="90000"/>
          </a:bodyPr>
          <a:lstStyle/>
          <a:p>
            <a:r>
              <a:rPr lang="en-IN" sz="3600" b="1" dirty="0">
                <a:solidFill>
                  <a:schemeClr val="bg1"/>
                </a:solidFill>
              </a:rPr>
              <a:t>Concept of Design Thinking</a:t>
            </a:r>
          </a:p>
        </p:txBody>
      </p:sp>
      <p:pic>
        <p:nvPicPr>
          <p:cNvPr id="7170" name="Picture 2" descr="Edward&#10;Hooper,&#10;grabado a&#10;la punta&#10;seca, Night&#10;Shadows,&#10;sombras&#10;nocturnas&#10; 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164"/>
          <a:stretch/>
        </p:blipFill>
        <p:spPr bwMode="auto">
          <a:xfrm>
            <a:off x="191344" y="836711"/>
            <a:ext cx="5328592" cy="4710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• Franz Marc&#10;• “ Mountains”&#10; 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895"/>
          <a:stretch/>
        </p:blipFill>
        <p:spPr bwMode="auto">
          <a:xfrm>
            <a:off x="7824192" y="836711"/>
            <a:ext cx="4104456" cy="4587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91344" y="5661248"/>
            <a:ext cx="11593288" cy="830997"/>
          </a:xfrm>
          <a:prstGeom prst="rect">
            <a:avLst/>
          </a:prstGeom>
          <a:solidFill>
            <a:srgbClr val="92D050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C00000"/>
                </a:solidFill>
              </a:rPr>
              <a:t>DOTS, LINES, PLANES/FORMS: </a:t>
            </a:r>
            <a:r>
              <a:rPr lang="en-US" sz="2400" dirty="0" smtClean="0"/>
              <a:t>Used as Preliminary tools in developing drawings used as Models for various Design Ideas</a:t>
            </a:r>
            <a:endParaRPr lang="en-IN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6023992" y="2132856"/>
            <a:ext cx="1368152" cy="9233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006600"/>
                </a:solidFill>
              </a:rPr>
              <a:t>Different Outcomes Using Lines</a:t>
            </a:r>
            <a:endParaRPr lang="en-IN" b="1" dirty="0">
              <a:solidFill>
                <a:srgbClr val="006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17414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737"/>
            <a:ext cx="12192000" cy="571504"/>
          </a:xfrm>
          <a:solidFill>
            <a:srgbClr val="0066FF"/>
          </a:solidFill>
        </p:spPr>
        <p:txBody>
          <a:bodyPr>
            <a:normAutofit fontScale="90000"/>
          </a:bodyPr>
          <a:lstStyle/>
          <a:p>
            <a:r>
              <a:rPr lang="en-IN" sz="3600" b="1" dirty="0">
                <a:solidFill>
                  <a:schemeClr val="bg1"/>
                </a:solidFill>
              </a:rPr>
              <a:t>Concept of Design Thinking</a:t>
            </a:r>
          </a:p>
        </p:txBody>
      </p:sp>
      <p:pic>
        <p:nvPicPr>
          <p:cNvPr id="8194" name="Picture 2" descr="PLANES&#10; 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352" y="980728"/>
            <a:ext cx="5472606" cy="4104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DIFFERENT TYPES OF PLANES&#10;GEOMETRIC SHAPESGEOMETRIC SHAPES&#10;ABSTRACT OR ORGANIC SHAPESABSTRACT OR ORGANIC SHAPES&#10; 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4031" y="1268760"/>
            <a:ext cx="5376595" cy="4032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07368" y="5661248"/>
            <a:ext cx="11377264" cy="830997"/>
          </a:xfrm>
          <a:prstGeom prst="rect">
            <a:avLst/>
          </a:prstGeom>
          <a:solidFill>
            <a:srgbClr val="92D050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C00000"/>
                </a:solidFill>
              </a:rPr>
              <a:t>DOTS, LINES, PLANES/FORMS: </a:t>
            </a:r>
            <a:r>
              <a:rPr lang="en-US" sz="2400" dirty="0" smtClean="0"/>
              <a:t>Used as Preliminary tools in developing drawings used as Models for various Design Ideas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5912263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AutoShape 2" descr="Design Thinking for Product Development at Welingkar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7" name="Picture 6" descr="DT1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1544" y="1071547"/>
            <a:ext cx="8050802" cy="563622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23296" y="0"/>
            <a:ext cx="12168704" cy="692696"/>
          </a:xfrm>
          <a:prstGeom prst="rect">
            <a:avLst/>
          </a:prstGeom>
          <a:solidFill>
            <a:srgbClr val="0070C0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200" b="1" dirty="0" smtClean="0">
                <a:solidFill>
                  <a:schemeClr val="bg1"/>
                </a:solidFill>
              </a:rPr>
              <a:t>Concept of Design Thinking</a:t>
            </a:r>
            <a:endParaRPr lang="en-IN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98083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737"/>
            <a:ext cx="12192000" cy="571504"/>
          </a:xfrm>
          <a:solidFill>
            <a:srgbClr val="0066FF"/>
          </a:solidFill>
        </p:spPr>
        <p:txBody>
          <a:bodyPr>
            <a:normAutofit fontScale="90000"/>
          </a:bodyPr>
          <a:lstStyle/>
          <a:p>
            <a:r>
              <a:rPr lang="en-IN" sz="3600" b="1" dirty="0">
                <a:solidFill>
                  <a:schemeClr val="bg1"/>
                </a:solidFill>
              </a:rPr>
              <a:t>Concept of Design Thinking</a:t>
            </a:r>
          </a:p>
        </p:txBody>
      </p:sp>
      <p:pic>
        <p:nvPicPr>
          <p:cNvPr id="9218" name="Picture 2" descr="WAYS TO USE SHAPES AS PLANES&#10; 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336" y="908720"/>
            <a:ext cx="5952658" cy="4464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• H. Matisse&#10; 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316"/>
          <a:stretch/>
        </p:blipFill>
        <p:spPr bwMode="auto">
          <a:xfrm>
            <a:off x="7752184" y="1268760"/>
            <a:ext cx="2664296" cy="4104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63352" y="5661248"/>
            <a:ext cx="11521280" cy="830997"/>
          </a:xfrm>
          <a:prstGeom prst="rect">
            <a:avLst/>
          </a:prstGeom>
          <a:solidFill>
            <a:srgbClr val="92D050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C00000"/>
                </a:solidFill>
              </a:rPr>
              <a:t>DOTS, LINES, PLANES/FORMS: </a:t>
            </a:r>
            <a:r>
              <a:rPr lang="en-US" sz="2400" dirty="0" smtClean="0"/>
              <a:t>Used as Preliminary tools in developing drawings used as Models for various Design Ideas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8382183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737"/>
            <a:ext cx="12192000" cy="571504"/>
          </a:xfrm>
          <a:solidFill>
            <a:srgbClr val="0066FF"/>
          </a:solidFill>
        </p:spPr>
        <p:txBody>
          <a:bodyPr>
            <a:normAutofit fontScale="90000"/>
          </a:bodyPr>
          <a:lstStyle/>
          <a:p>
            <a:r>
              <a:rPr lang="en-IN" sz="3600" b="1" dirty="0">
                <a:solidFill>
                  <a:schemeClr val="bg1"/>
                </a:solidFill>
              </a:rPr>
              <a:t>Concept of Design Thinking</a:t>
            </a:r>
          </a:p>
        </p:txBody>
      </p:sp>
      <p:pic>
        <p:nvPicPr>
          <p:cNvPr id="5" name="Picture 4" descr="Dots, lines and plan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8696" y="1268760"/>
            <a:ext cx="5472606" cy="4104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• August&#10;Macke&#10;• “Tienda de&#10;sombreros”&#10; 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830"/>
          <a:stretch/>
        </p:blipFill>
        <p:spPr bwMode="auto">
          <a:xfrm>
            <a:off x="6600055" y="1412776"/>
            <a:ext cx="3672409" cy="3816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51384" y="5661248"/>
            <a:ext cx="11233248" cy="830997"/>
          </a:xfrm>
          <a:prstGeom prst="rect">
            <a:avLst/>
          </a:prstGeom>
          <a:solidFill>
            <a:srgbClr val="92D050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C00000"/>
                </a:solidFill>
              </a:rPr>
              <a:t>DOTS, LINES, PLANES/FORMS: </a:t>
            </a:r>
            <a:r>
              <a:rPr lang="en-US" sz="2400" dirty="0" smtClean="0"/>
              <a:t>Used as Preliminary tools in developing drawings used as Models for various Design Ideas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0283103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4"/>
            <a:ext cx="12192000" cy="654032"/>
          </a:xfrm>
          <a:solidFill>
            <a:srgbClr val="0066FF"/>
          </a:solidFill>
        </p:spPr>
        <p:txBody>
          <a:bodyPr>
            <a:normAutofit/>
          </a:bodyPr>
          <a:lstStyle/>
          <a:p>
            <a:r>
              <a:rPr lang="en-IN" sz="3600" b="1" dirty="0">
                <a:solidFill>
                  <a:schemeClr val="bg1"/>
                </a:solidFill>
              </a:rPr>
              <a:t>Elements of Design Thinking</a:t>
            </a:r>
          </a:p>
        </p:txBody>
      </p:sp>
      <p:pic>
        <p:nvPicPr>
          <p:cNvPr id="4" name="Picture 3" descr="DT1.jf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0056" y="879370"/>
            <a:ext cx="5256584" cy="519247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2" y="654008"/>
            <a:ext cx="5730968" cy="5730968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737"/>
            <a:ext cx="12192000" cy="571504"/>
          </a:xfrm>
          <a:solidFill>
            <a:srgbClr val="0066FF"/>
          </a:solidFill>
        </p:spPr>
        <p:txBody>
          <a:bodyPr>
            <a:normAutofit fontScale="90000"/>
          </a:bodyPr>
          <a:lstStyle/>
          <a:p>
            <a:r>
              <a:rPr lang="en-IN" sz="3600" b="1" dirty="0">
                <a:solidFill>
                  <a:schemeClr val="bg1"/>
                </a:solidFill>
              </a:rPr>
              <a:t>Elements of Design Thinking</a:t>
            </a:r>
          </a:p>
        </p:txBody>
      </p:sp>
      <p:pic>
        <p:nvPicPr>
          <p:cNvPr id="4" name="Picture 3" descr="DT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6976" y="723644"/>
            <a:ext cx="7215238" cy="557634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24166" y="6429396"/>
            <a:ext cx="1071570" cy="33855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>
                <a:solidFill>
                  <a:srgbClr val="FF0000"/>
                </a:solidFill>
              </a:rPr>
              <a:t>INSIGHTS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24364" y="6448032"/>
            <a:ext cx="928694" cy="33855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>
                <a:solidFill>
                  <a:srgbClr val="FF0000"/>
                </a:solidFill>
              </a:rPr>
              <a:t>NEEDS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595934" y="6448033"/>
            <a:ext cx="1148138" cy="33855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>
                <a:solidFill>
                  <a:srgbClr val="FF0000"/>
                </a:solidFill>
              </a:rPr>
              <a:t>CONCEPTS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881818" y="6448032"/>
            <a:ext cx="1071570" cy="33855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>
                <a:solidFill>
                  <a:srgbClr val="FF0000"/>
                </a:solidFill>
              </a:rPr>
              <a:t>MODELS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382016" y="6429396"/>
            <a:ext cx="1071570" cy="33855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>
                <a:solidFill>
                  <a:srgbClr val="FF0000"/>
                </a:solidFill>
              </a:rPr>
              <a:t>REFINE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737"/>
            <a:ext cx="12192000" cy="571504"/>
          </a:xfrm>
          <a:solidFill>
            <a:srgbClr val="0066FF"/>
          </a:solidFill>
        </p:spPr>
        <p:txBody>
          <a:bodyPr>
            <a:normAutofit fontScale="90000"/>
          </a:bodyPr>
          <a:lstStyle/>
          <a:p>
            <a:r>
              <a:rPr lang="en-IN" sz="3600" b="1" dirty="0">
                <a:solidFill>
                  <a:schemeClr val="bg1"/>
                </a:solidFill>
              </a:rPr>
              <a:t>Concept of Design Thinking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0588796"/>
              </p:ext>
            </p:extLst>
          </p:nvPr>
        </p:nvGraphicFramePr>
        <p:xfrm>
          <a:off x="263352" y="908720"/>
          <a:ext cx="11737304" cy="536752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704237"/>
                <a:gridCol w="1956218"/>
                <a:gridCol w="6275041"/>
                <a:gridCol w="2801808"/>
              </a:tblGrid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dirty="0" smtClean="0"/>
                        <a:t>S No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dirty="0" smtClean="0"/>
                        <a:t>Activity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dirty="0" smtClean="0"/>
                        <a:t>Work Plan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dirty="0" smtClean="0"/>
                        <a:t>Observations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dirty="0" smtClean="0"/>
                        <a:t>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</a:pPr>
                      <a:r>
                        <a:rPr lang="en-US" dirty="0" smtClean="0"/>
                        <a:t>Ball game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</a:pPr>
                      <a:r>
                        <a:rPr lang="en-US" dirty="0" smtClean="0"/>
                        <a:t>Throwing ball behind and another person catches it in a basket. </a:t>
                      </a:r>
                      <a:r>
                        <a:rPr lang="en-US" baseline="0" dirty="0" smtClean="0"/>
                        <a:t>Team that catches most balls in given time is the winner. 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</a:pPr>
                      <a:r>
                        <a:rPr lang="en-US" dirty="0" smtClean="0"/>
                        <a:t>Team work, Coordination, Flexibility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dirty="0" smtClean="0"/>
                        <a:t>2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</a:pPr>
                      <a:r>
                        <a:rPr lang="en-US" dirty="0" smtClean="0"/>
                        <a:t>Passing the bat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</a:pPr>
                      <a:r>
                        <a:rPr lang="en-US" dirty="0" smtClean="0"/>
                        <a:t>Hands of the team members are locked. They pass a</a:t>
                      </a:r>
                      <a:r>
                        <a:rPr lang="en-US" baseline="0" dirty="0" smtClean="0"/>
                        <a:t> bat or object from one person to another without breaking the lock. Team that completes the task in less time is recorded.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Team work, Coordination, Flexibility</a:t>
                      </a:r>
                      <a:endParaRPr lang="en-IN" dirty="0" smtClean="0"/>
                    </a:p>
                    <a:p>
                      <a:pPr>
                        <a:lnSpc>
                          <a:spcPct val="130000"/>
                        </a:lnSpc>
                      </a:pP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dirty="0" smtClean="0"/>
                        <a:t>3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</a:pPr>
                      <a:r>
                        <a:rPr lang="en-US" dirty="0" smtClean="0"/>
                        <a:t>Closed hoop game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Hands of the team members are locked. They pass a</a:t>
                      </a:r>
                      <a:r>
                        <a:rPr lang="en-US" baseline="0" dirty="0" smtClean="0"/>
                        <a:t> bat or object from one person to another without breaking the lock. Team that completes the task in less time is recorded.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Team work, Coordination, Flexibility</a:t>
                      </a:r>
                      <a:endParaRPr lang="en-IN" dirty="0" smtClean="0"/>
                    </a:p>
                    <a:p>
                      <a:pPr>
                        <a:lnSpc>
                          <a:spcPct val="130000"/>
                        </a:lnSpc>
                      </a:pP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dirty="0" smtClean="0"/>
                        <a:t>4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dirty="0" smtClean="0"/>
                        <a:t>Dumb Charades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dirty="0" smtClean="0"/>
                        <a:t>One member</a:t>
                      </a:r>
                      <a:r>
                        <a:rPr lang="en-US" baseline="0" dirty="0" smtClean="0"/>
                        <a:t> is given a name of fruit or an object. He demonstrates through different signs the characteristics of the object without uttering single word. Other person should identify the object from the gestures. 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dirty="0" smtClean="0"/>
                        <a:t>Coordination, Creative expressions, Quick thinking</a:t>
                      </a:r>
                      <a:endParaRPr lang="en-IN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8832304" y="87015"/>
            <a:ext cx="3240360" cy="46166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ACTIVITIES</a:t>
            </a:r>
            <a:endParaRPr lang="en-IN" sz="2400" b="1" dirty="0"/>
          </a:p>
        </p:txBody>
      </p:sp>
    </p:spTree>
    <p:extLst>
      <p:ext uri="{BB962C8B-B14F-4D97-AF65-F5344CB8AC3E}">
        <p14:creationId xmlns:p14="http://schemas.microsoft.com/office/powerpoint/2010/main" val="1877204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1544" y="1257683"/>
            <a:ext cx="8225094" cy="433155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23392" y="476672"/>
            <a:ext cx="11017224" cy="597666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132899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4"/>
            <a:ext cx="12192000" cy="642942"/>
          </a:xfrm>
          <a:solidFill>
            <a:srgbClr val="0066FF"/>
          </a:solidFill>
        </p:spPr>
        <p:txBody>
          <a:bodyPr>
            <a:normAutofit/>
          </a:bodyPr>
          <a:lstStyle/>
          <a:p>
            <a:r>
              <a:rPr lang="en-IN" sz="3200" b="1" dirty="0">
                <a:solidFill>
                  <a:schemeClr val="bg1"/>
                </a:solidFill>
              </a:rPr>
              <a:t>Concept of Design Thinking</a:t>
            </a:r>
          </a:p>
        </p:txBody>
      </p:sp>
      <p:pic>
        <p:nvPicPr>
          <p:cNvPr id="4" name="Picture 3" descr="DT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042" y="1059404"/>
            <a:ext cx="11032566" cy="5631179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1952596" y="1059404"/>
            <a:ext cx="2928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i="1" dirty="0">
                <a:solidFill>
                  <a:srgbClr val="FF3300"/>
                </a:solidFill>
              </a:rPr>
              <a:t>Innovation/Outcome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296" y="0"/>
            <a:ext cx="12168704" cy="692696"/>
          </a:xfrm>
          <a:solidFill>
            <a:srgbClr val="0070C0"/>
          </a:solidFill>
        </p:spPr>
        <p:txBody>
          <a:bodyPr>
            <a:normAutofit/>
          </a:bodyPr>
          <a:lstStyle/>
          <a:p>
            <a:r>
              <a:rPr lang="en-IN" sz="3200" b="1" dirty="0">
                <a:solidFill>
                  <a:schemeClr val="bg1"/>
                </a:solidFill>
              </a:rPr>
              <a:t>Concept of Design Thinking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91344" y="836712"/>
            <a:ext cx="11737304" cy="533498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400" b="1" dirty="0" smtClean="0">
                <a:solidFill>
                  <a:srgbClr val="C00000"/>
                </a:solidFill>
              </a:rPr>
              <a:t>Design</a:t>
            </a:r>
            <a:r>
              <a:rPr lang="en-US" sz="2400" dirty="0" smtClean="0">
                <a:solidFill>
                  <a:srgbClr val="C00000"/>
                </a:solidFill>
              </a:rPr>
              <a:t>: Procedure or process to make an item work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400" b="1" dirty="0" smtClean="0">
                <a:solidFill>
                  <a:srgbClr val="3333FF"/>
                </a:solidFill>
              </a:rPr>
              <a:t>Design thinking (DT): 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3333FF"/>
                </a:solidFill>
              </a:rPr>
              <a:t>a </a:t>
            </a:r>
            <a:r>
              <a:rPr lang="en-US" sz="2400" b="1" u="sng" dirty="0">
                <a:solidFill>
                  <a:srgbClr val="3333FF"/>
                </a:solidFill>
              </a:rPr>
              <a:t>human-centered approach </a:t>
            </a:r>
            <a:r>
              <a:rPr lang="en-US" sz="2400" dirty="0">
                <a:solidFill>
                  <a:srgbClr val="3333FF"/>
                </a:solidFill>
              </a:rPr>
              <a:t>to problem-solving and innovation </a:t>
            </a:r>
            <a:endParaRPr lang="en-US" sz="2400" dirty="0" smtClean="0">
              <a:solidFill>
                <a:srgbClr val="3333FF"/>
              </a:solidFill>
            </a:endParaRPr>
          </a:p>
          <a:p>
            <a:pPr marL="1257300" lvl="2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006600"/>
                </a:solidFill>
              </a:rPr>
              <a:t>focuses </a:t>
            </a:r>
            <a:r>
              <a:rPr lang="en-US" sz="2400" dirty="0">
                <a:solidFill>
                  <a:srgbClr val="006600"/>
                </a:solidFill>
              </a:rPr>
              <a:t>on the needs of people, the possibilities of technology, and the requirements for business </a:t>
            </a:r>
            <a:r>
              <a:rPr lang="en-US" sz="2400" dirty="0" smtClean="0">
                <a:solidFill>
                  <a:srgbClr val="006600"/>
                </a:solidFill>
              </a:rPr>
              <a:t>success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3399"/>
                </a:solidFill>
              </a:rPr>
              <a:t>a non-linear, iterative process </a:t>
            </a:r>
            <a:endParaRPr lang="en-US" sz="2400" dirty="0" smtClean="0">
              <a:solidFill>
                <a:srgbClr val="FF3399"/>
              </a:solidFill>
            </a:endParaRPr>
          </a:p>
          <a:p>
            <a:pPr marL="1257300" lvl="2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006600"/>
                </a:solidFill>
              </a:rPr>
              <a:t>teams </a:t>
            </a:r>
            <a:r>
              <a:rPr lang="en-US" sz="2400" dirty="0">
                <a:solidFill>
                  <a:srgbClr val="006600"/>
                </a:solidFill>
              </a:rPr>
              <a:t>use to understand users, challenge assumptions, redefine problems, and create innovative solutions to prototype and </a:t>
            </a:r>
            <a:r>
              <a:rPr lang="en-US" sz="2400" dirty="0" smtClean="0">
                <a:solidFill>
                  <a:srgbClr val="006600"/>
                </a:solidFill>
              </a:rPr>
              <a:t>test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3333FF"/>
                </a:solidFill>
              </a:rPr>
              <a:t>is a combination of Emotion Quotient (EQ) and Intelligent Quotient (IQ)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3399"/>
                </a:solidFill>
              </a:rPr>
              <a:t>promotes team work, Collaboration, Understanding, Creativity, Improvement </a:t>
            </a:r>
            <a:endParaRPr lang="en-IN" sz="2400" dirty="0">
              <a:solidFill>
                <a:srgbClr val="FF3399"/>
              </a:solidFill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400" b="1" dirty="0" smtClean="0">
                <a:solidFill>
                  <a:srgbClr val="006600"/>
                </a:solidFill>
              </a:rPr>
              <a:t>Innovation:</a:t>
            </a:r>
            <a:r>
              <a:rPr lang="en-US" sz="2400" dirty="0" smtClean="0">
                <a:solidFill>
                  <a:srgbClr val="006600"/>
                </a:solidFill>
              </a:rPr>
              <a:t> Improvement over existing model or object or system</a:t>
            </a:r>
          </a:p>
        </p:txBody>
      </p:sp>
    </p:spTree>
    <p:extLst>
      <p:ext uri="{BB962C8B-B14F-4D97-AF65-F5344CB8AC3E}">
        <p14:creationId xmlns:p14="http://schemas.microsoft.com/office/powerpoint/2010/main" val="14846819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296" y="0"/>
            <a:ext cx="12168704" cy="692696"/>
          </a:xfrm>
          <a:solidFill>
            <a:srgbClr val="0070C0"/>
          </a:solidFill>
        </p:spPr>
        <p:txBody>
          <a:bodyPr>
            <a:normAutofit/>
          </a:bodyPr>
          <a:lstStyle/>
          <a:p>
            <a:r>
              <a:rPr lang="en-IN" sz="3200" b="1" dirty="0">
                <a:solidFill>
                  <a:schemeClr val="bg1"/>
                </a:solidFill>
              </a:rPr>
              <a:t>Concept of Design </a:t>
            </a:r>
            <a:r>
              <a:rPr lang="en-IN" sz="3200" b="1" dirty="0" smtClean="0">
                <a:solidFill>
                  <a:schemeClr val="bg1"/>
                </a:solidFill>
              </a:rPr>
              <a:t>Thinking: Human Centric Approach</a:t>
            </a:r>
            <a:endParaRPr lang="en-IN" sz="3200" b="1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1344" y="908720"/>
            <a:ext cx="5976664" cy="230832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Characteristics of Human Centric Approach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3333FF"/>
                </a:solidFill>
              </a:rPr>
              <a:t>Observing the problem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3333FF"/>
                </a:solidFill>
              </a:rPr>
              <a:t>Brain storming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3333FF"/>
                </a:solidFill>
              </a:rPr>
              <a:t>Conceptualization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3333FF"/>
                </a:solidFill>
              </a:rPr>
              <a:t>Developing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3333FF"/>
                </a:solidFill>
              </a:rPr>
              <a:t>Implementing the solution</a:t>
            </a:r>
            <a:endParaRPr lang="en-IN" sz="2400" dirty="0">
              <a:solidFill>
                <a:srgbClr val="3333FF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0060" y="852898"/>
            <a:ext cx="5616624" cy="417646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376" y="3356992"/>
            <a:ext cx="4927976" cy="3285317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V="1">
            <a:off x="4943872" y="3356992"/>
            <a:ext cx="2952328" cy="1152128"/>
          </a:xfrm>
          <a:prstGeom prst="straightConnector1">
            <a:avLst/>
          </a:prstGeom>
          <a:ln w="38100">
            <a:solidFill>
              <a:srgbClr val="FF33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384032" y="5733256"/>
            <a:ext cx="5544616" cy="830997"/>
          </a:xfrm>
          <a:prstGeom prst="rect">
            <a:avLst/>
          </a:prstGeom>
          <a:noFill/>
          <a:ln>
            <a:solidFill>
              <a:srgbClr val="FF33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F3399"/>
                </a:solidFill>
              </a:rPr>
              <a:t>Outcome or Product is failure if Human Centric Approach is not focused</a:t>
            </a:r>
            <a:endParaRPr lang="en-IN" sz="2400" b="1" dirty="0">
              <a:solidFill>
                <a:srgbClr val="FF3399"/>
              </a:solidFill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623392" y="3356992"/>
            <a:ext cx="432048" cy="81724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272464" y="1124744"/>
            <a:ext cx="10081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5 W Concept</a:t>
            </a:r>
            <a:endParaRPr lang="en-IN" b="1" dirty="0"/>
          </a:p>
        </p:txBody>
      </p:sp>
      <p:sp>
        <p:nvSpPr>
          <p:cNvPr id="7" name="Oval 6"/>
          <p:cNvSpPr/>
          <p:nvPr/>
        </p:nvSpPr>
        <p:spPr>
          <a:xfrm>
            <a:off x="10272464" y="1052736"/>
            <a:ext cx="1008112" cy="86409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226369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296" y="0"/>
            <a:ext cx="7800896" cy="692696"/>
          </a:xfrm>
          <a:solidFill>
            <a:srgbClr val="0070C0"/>
          </a:solidFill>
        </p:spPr>
        <p:txBody>
          <a:bodyPr>
            <a:normAutofit/>
          </a:bodyPr>
          <a:lstStyle/>
          <a:p>
            <a:r>
              <a:rPr lang="en-IN" sz="2800" b="1" dirty="0">
                <a:solidFill>
                  <a:schemeClr val="bg1"/>
                </a:solidFill>
              </a:rPr>
              <a:t>Concept of Design Thinking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6689" y="882096"/>
            <a:ext cx="8030885" cy="391505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112224" y="103272"/>
            <a:ext cx="3888432" cy="2677656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400" b="1" dirty="0" smtClean="0"/>
              <a:t>Design Thinking Promotes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Empathy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Team work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Adaptability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Improvement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Creativity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Good Atmosphere</a:t>
            </a:r>
            <a:endParaRPr lang="en-IN" sz="2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0256" y="2924944"/>
            <a:ext cx="3154270" cy="316835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51384" y="5445224"/>
            <a:ext cx="57606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Identify Needs of Customer </a:t>
            </a:r>
            <a:r>
              <a:rPr lang="en-US" b="1" dirty="0" smtClean="0">
                <a:sym typeface="Wingdings" panose="05000000000000000000" pitchFamily="2" charset="2"/>
              </a:rPr>
              <a:t> Develop Product  Refine</a:t>
            </a:r>
          </a:p>
          <a:p>
            <a:endParaRPr lang="en-IN" b="1" dirty="0"/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1631504" y="5949280"/>
            <a:ext cx="432048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1631504" y="5733256"/>
            <a:ext cx="0" cy="21602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6023992" y="5661248"/>
            <a:ext cx="0" cy="28803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855640" y="5939988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Feedback</a:t>
            </a:r>
            <a:endParaRPr lang="en-IN" dirty="0"/>
          </a:p>
        </p:txBody>
      </p:sp>
      <p:sp>
        <p:nvSpPr>
          <p:cNvPr id="17" name="TextBox 16"/>
          <p:cNvSpPr txBox="1"/>
          <p:nvPr/>
        </p:nvSpPr>
        <p:spPr>
          <a:xfrm>
            <a:off x="443372" y="5403336"/>
            <a:ext cx="5868652" cy="107330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2999656" cy="1484784"/>
          </a:xfrm>
          <a:solidFill>
            <a:srgbClr val="0070C0"/>
          </a:solidFill>
        </p:spPr>
        <p:txBody>
          <a:bodyPr>
            <a:noAutofit/>
          </a:bodyPr>
          <a:lstStyle/>
          <a:p>
            <a:r>
              <a:rPr lang="en-IN" sz="2800" b="1" dirty="0">
                <a:solidFill>
                  <a:schemeClr val="bg1"/>
                </a:solidFill>
              </a:rPr>
              <a:t>Concept of Design Thinking</a:t>
            </a:r>
          </a:p>
        </p:txBody>
      </p:sp>
      <p:pic>
        <p:nvPicPr>
          <p:cNvPr id="7" name="Picture 6" descr="DT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9918" y="214290"/>
            <a:ext cx="6429420" cy="642942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20688"/>
          </a:xfrm>
          <a:solidFill>
            <a:srgbClr val="0070C0"/>
          </a:solidFill>
        </p:spPr>
        <p:txBody>
          <a:bodyPr>
            <a:normAutofit/>
          </a:bodyPr>
          <a:lstStyle/>
          <a:p>
            <a:r>
              <a:rPr lang="en-IN" sz="3200" b="1" dirty="0">
                <a:solidFill>
                  <a:schemeClr val="bg1"/>
                </a:solidFill>
              </a:rPr>
              <a:t>Concept of Design Thinking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19336" y="836712"/>
            <a:ext cx="8352928" cy="193899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 smtClean="0">
                <a:solidFill>
                  <a:srgbClr val="FF3399"/>
                </a:solidFill>
              </a:rPr>
              <a:t>Creativity</a:t>
            </a:r>
            <a:r>
              <a:rPr lang="en-US" sz="2400" dirty="0" smtClean="0">
                <a:solidFill>
                  <a:srgbClr val="FF3399"/>
                </a:solidFill>
              </a:rPr>
              <a:t>: Different ways of solving same problem or solving with different perceptions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Results in Out of Box thinking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Requires Discussions/Interaction/Team work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 smtClean="0">
                <a:solidFill>
                  <a:srgbClr val="0066FF"/>
                </a:solidFill>
              </a:rPr>
              <a:t>Intelligence</a:t>
            </a:r>
            <a:r>
              <a:rPr lang="en-US" sz="2400" dirty="0" smtClean="0">
                <a:solidFill>
                  <a:srgbClr val="0066FF"/>
                </a:solidFill>
              </a:rPr>
              <a:t>: Relatively less perspectives</a:t>
            </a:r>
            <a:endParaRPr lang="en-IN" sz="2400" dirty="0">
              <a:solidFill>
                <a:srgbClr val="0066FF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345" y="2954040"/>
            <a:ext cx="5040560" cy="3775555"/>
          </a:xfrm>
          <a:prstGeom prst="rect">
            <a:avLst/>
          </a:prstGeom>
          <a:ln>
            <a:solidFill>
              <a:srgbClr val="00B050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0444" y="3429000"/>
            <a:ext cx="5683639" cy="3199678"/>
          </a:xfrm>
          <a:prstGeom prst="rect">
            <a:avLst/>
          </a:prstGeom>
          <a:ln>
            <a:solidFill>
              <a:srgbClr val="00B050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2384" y="702970"/>
            <a:ext cx="2640000" cy="26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8753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4"/>
            <a:ext cx="12192000" cy="654032"/>
          </a:xfrm>
          <a:solidFill>
            <a:srgbClr val="0066FF"/>
          </a:solidFill>
        </p:spPr>
        <p:txBody>
          <a:bodyPr>
            <a:normAutofit/>
          </a:bodyPr>
          <a:lstStyle/>
          <a:p>
            <a:r>
              <a:rPr lang="en-IN" sz="3600" b="1" dirty="0">
                <a:solidFill>
                  <a:schemeClr val="bg1"/>
                </a:solidFill>
              </a:rPr>
              <a:t>Concept of Design Thinking</a:t>
            </a:r>
          </a:p>
        </p:txBody>
      </p:sp>
      <p:pic>
        <p:nvPicPr>
          <p:cNvPr id="2050" name="Picture 2" descr="Types of Water Taps — Good or Bad Designs?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344" y="836712"/>
            <a:ext cx="5634772" cy="3168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Types of Electric Extension Boards — Good or Bad Designs?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2680" y="863024"/>
            <a:ext cx="5778326" cy="3249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7176120" y="4365104"/>
            <a:ext cx="34563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Extension Box</a:t>
            </a:r>
            <a:endParaRPr lang="en-IN" sz="20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911424" y="4365104"/>
            <a:ext cx="34563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Water Taps</a:t>
            </a:r>
            <a:endParaRPr lang="en-IN" sz="20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3215680" y="5847655"/>
            <a:ext cx="5112568" cy="46166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3333FF"/>
                </a:solidFill>
              </a:rPr>
              <a:t>GOOD DESIGN OR BAD DESIGN ?????</a:t>
            </a:r>
            <a:endParaRPr lang="en-IN" sz="2400" b="1" dirty="0">
              <a:solidFill>
                <a:srgbClr val="3333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65512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313</TotalTime>
  <Words>707</Words>
  <Application>Microsoft Office PowerPoint</Application>
  <PresentationFormat>Widescreen</PresentationFormat>
  <Paragraphs>107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Arial</vt:lpstr>
      <vt:lpstr>Calibri</vt:lpstr>
      <vt:lpstr>Wingdings</vt:lpstr>
      <vt:lpstr>Office Theme</vt:lpstr>
      <vt:lpstr>DESIGN THINKING AND INNOVATION</vt:lpstr>
      <vt:lpstr>PowerPoint Presentation</vt:lpstr>
      <vt:lpstr>Concept of Design Thinking</vt:lpstr>
      <vt:lpstr>Concept of Design Thinking</vt:lpstr>
      <vt:lpstr>Concept of Design Thinking: Human Centric Approach</vt:lpstr>
      <vt:lpstr>Concept of Design Thinking</vt:lpstr>
      <vt:lpstr>Concept of Design Thinking</vt:lpstr>
      <vt:lpstr>Concept of Design Thinking</vt:lpstr>
      <vt:lpstr>Concept of Design Thinking</vt:lpstr>
      <vt:lpstr>Concept of Design Thinking</vt:lpstr>
      <vt:lpstr>Concept of Design Thinking</vt:lpstr>
      <vt:lpstr>Concept of Design Thinking</vt:lpstr>
      <vt:lpstr>Concept of Design Thinking</vt:lpstr>
      <vt:lpstr>Concept of Design Thinking</vt:lpstr>
      <vt:lpstr>Concept of Design Thinking</vt:lpstr>
      <vt:lpstr>Concept of Design Thinking</vt:lpstr>
      <vt:lpstr>Concept of Design Thinking</vt:lpstr>
      <vt:lpstr>Concept of Design Thinking</vt:lpstr>
      <vt:lpstr>Concept of Design Thinking</vt:lpstr>
      <vt:lpstr>Concept of Design Thinking</vt:lpstr>
      <vt:lpstr>Concept of Design Thinking</vt:lpstr>
      <vt:lpstr>Elements of Design Thinking</vt:lpstr>
      <vt:lpstr>Elements of Design Thinking</vt:lpstr>
      <vt:lpstr>Concept of Design Thinking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Admin</dc:creator>
  <cp:lastModifiedBy>Microsoft account</cp:lastModifiedBy>
  <cp:revision>48</cp:revision>
  <dcterms:created xsi:type="dcterms:W3CDTF">2024-12-26T04:05:46Z</dcterms:created>
  <dcterms:modified xsi:type="dcterms:W3CDTF">2025-02-05T15:28:15Z</dcterms:modified>
</cp:coreProperties>
</file>